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326" r:id="rId3"/>
    <p:sldId id="328" r:id="rId4"/>
    <p:sldId id="327" r:id="rId5"/>
    <p:sldId id="257" r:id="rId6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92"/>
  </p:normalViewPr>
  <p:slideViewPr>
    <p:cSldViewPr snapToGrid="0">
      <p:cViewPr varScale="1">
        <p:scale>
          <a:sx n="114" d="100"/>
          <a:sy n="114" d="100"/>
        </p:scale>
        <p:origin x="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3F74F-25E5-4B1C-B80B-2A9F6B65D8C6}" type="datetimeFigureOut">
              <a:rPr lang="bg-BG" smtClean="0"/>
              <a:t>28.07.23 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D9962-6B03-4FFC-8FCE-78A34984A67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1964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CA0C1-58C0-485B-BBE4-17BF894BC790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14603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2E5F8-8A33-AB77-02C4-1D7035589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0E9C50-44FE-DA01-7408-D917AE07A6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946C9-2003-6E38-D638-AEEFFB21C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576B-79F2-41A3-9B73-29905F3266F5}" type="datetimeFigureOut">
              <a:rPr lang="bg-BG" smtClean="0"/>
              <a:t>28.07.23 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42CFC-9E1F-03C9-7D40-C91B1F0A3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F987C-5006-F48B-05D6-9BD6C90B3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D6A6-CDEB-4CAD-AE4E-E470AD7FC14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41452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EEBD0-7416-6D76-10AE-A045413B0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B951BF-FB46-0DA6-8F2C-DB1D639A5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F6328-ECCA-7975-5DF3-495BE1DA4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576B-79F2-41A3-9B73-29905F3266F5}" type="datetimeFigureOut">
              <a:rPr lang="bg-BG" smtClean="0"/>
              <a:t>28.07.23 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24B61-C1AE-36AD-5D4F-668AD954A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C7A4F-18EE-D1B6-5BA0-11E4D5173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D6A6-CDEB-4CAD-AE4E-E470AD7FC14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44543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E80A07-E157-4B37-3EEB-5CAA83594C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19AE6E-826A-2027-24A9-C38F0C1822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578F2-686C-DA43-8271-95977E4FD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576B-79F2-41A3-9B73-29905F3266F5}" type="datetimeFigureOut">
              <a:rPr lang="bg-BG" smtClean="0"/>
              <a:t>28.07.23 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7A60D-3CEF-F75F-5725-107A59273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FF3F8-AE0B-C1C4-6767-BAD657AD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D6A6-CDEB-4CAD-AE4E-E470AD7FC14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2727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D7EE9-89CB-74C0-3541-99DB47816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F0451-1EDA-5D6A-A467-75F282BBA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5C94B-EB43-1E1A-32A7-A01DE558C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576B-79F2-41A3-9B73-29905F3266F5}" type="datetimeFigureOut">
              <a:rPr lang="bg-BG" smtClean="0"/>
              <a:t>28.07.23 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D457-E62F-3619-06CB-670AE1D0D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2EAE8-B596-C6F0-DD7D-F5EE43D52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D6A6-CDEB-4CAD-AE4E-E470AD7FC14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53972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66A31-CB22-1C3A-35A7-F5D0FEE8F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A3C0B-59D5-2736-2E19-C2D0B4BEA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C5383-6E2A-3D01-6A2C-244E55E4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576B-79F2-41A3-9B73-29905F3266F5}" type="datetimeFigureOut">
              <a:rPr lang="bg-BG" smtClean="0"/>
              <a:t>28.07.23 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DCC62-8FA3-7770-27C0-06877ACFC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1ACCE-C71C-989F-BF0C-73982815B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D6A6-CDEB-4CAD-AE4E-E470AD7FC14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7231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F314F-1BA7-B617-3150-796AAB16D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55FDF-C8B6-994E-0EF0-3083C62F85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DEF594-DD7E-895D-FE3D-43F9CC9C1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8A248-7B83-1B64-CFB5-EEFFF2876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576B-79F2-41A3-9B73-29905F3266F5}" type="datetimeFigureOut">
              <a:rPr lang="bg-BG" smtClean="0"/>
              <a:t>28.07.23 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359F3F-85CD-EC72-41F8-2D66E5076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3695A-ED2F-BBD7-2060-0EFE393A3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D6A6-CDEB-4CAD-AE4E-E470AD7FC14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2821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F38A9-C2BD-EB41-76F0-5AB81B03D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34ADC-A8BE-8805-79BC-334B84D3F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679EC-6271-6A1A-0AFB-B5B7EE206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C5CDFB-93D1-EC93-707E-86EC0FB2F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2F0E23-22F5-40BF-2808-6F15F03303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9E752B-C3DC-AC8D-4197-EF46D69E1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576B-79F2-41A3-9B73-29905F3266F5}" type="datetimeFigureOut">
              <a:rPr lang="bg-BG" smtClean="0"/>
              <a:t>28.07.23 г.</a:t>
            </a:fld>
            <a:endParaRPr lang="bg-B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8B5DF5-93A5-3854-4CDB-A33AC3CEC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7D4A03-7277-2472-7299-DC4C3C996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D6A6-CDEB-4CAD-AE4E-E470AD7FC14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01482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72F43-C963-D8F0-BE72-FCF1D7023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BA2E92-9BAB-2025-BE38-BDCD736CA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576B-79F2-41A3-9B73-29905F3266F5}" type="datetimeFigureOut">
              <a:rPr lang="bg-BG" smtClean="0"/>
              <a:t>28.07.23 г.</a:t>
            </a:fld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E37F45-CB16-FC9D-3F80-ADA9E4615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8B39F-D9B0-3D27-8AE6-EB5EA1B34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D6A6-CDEB-4CAD-AE4E-E470AD7FC14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13678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029FF1-8397-A014-1A6F-52BECC117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576B-79F2-41A3-9B73-29905F3266F5}" type="datetimeFigureOut">
              <a:rPr lang="bg-BG" smtClean="0"/>
              <a:t>28.07.23 г.</a:t>
            </a:fld>
            <a:endParaRPr lang="bg-B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E1291-82C4-67C0-A6EE-D313BDC01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E58FE-6DFD-12C7-6551-72C9F7AD6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D6A6-CDEB-4CAD-AE4E-E470AD7FC14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2895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F9D-06B4-7667-4511-8F0B8205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EE279-C415-6AEE-E473-2B3DCE74F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4DF785-9546-382A-5FF5-B51F720D0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256CD6-7EA5-3E3E-57E0-13B84A8B8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576B-79F2-41A3-9B73-29905F3266F5}" type="datetimeFigureOut">
              <a:rPr lang="bg-BG" smtClean="0"/>
              <a:t>28.07.23 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78887-6C8F-D87D-4B21-A1D2DC787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DA35D-3598-A35F-AE41-2C43A0E39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D6A6-CDEB-4CAD-AE4E-E470AD7FC14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456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2B8A-085D-B7FB-72ED-CE48F56BA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F80801-2E15-28D7-4464-6B7B00A572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FF73D-5A52-9D1C-F8BF-5F37BE4531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471DEF-6602-C49C-82D9-969997CF0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576B-79F2-41A3-9B73-29905F3266F5}" type="datetimeFigureOut">
              <a:rPr lang="bg-BG" smtClean="0"/>
              <a:t>28.07.23 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3CAC9-D13D-DC10-CDDD-CC723794C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5E068E-D12C-DB7E-476D-FC124D179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D6A6-CDEB-4CAD-AE4E-E470AD7FC14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2485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EC1093-A041-03DE-CC25-1CC27D085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7F979-6506-75C3-2391-84DE98B38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75CC8-3B21-447A-F3A8-AA9009AEC5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2576B-79F2-41A3-9B73-29905F3266F5}" type="datetimeFigureOut">
              <a:rPr lang="bg-BG" smtClean="0"/>
              <a:t>28.07.23 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59315-A7CF-01A3-251F-2FB2E22514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4DC47-2788-1834-2A26-92B1DE33E0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ED6A6-CDEB-4CAD-AE4E-E470AD7FC14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6967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hyperlink" Target="https://ec.europa.eu/social/main.jsp?catId=738&amp;langId=en&amp;pubId=8450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jrc/en/greencomp" TargetMode="External"/><Relationship Id="rId2" Type="http://schemas.openxmlformats.org/officeDocument/2006/relationships/hyperlink" Target="https://ec.europa.eu/info/business-economy-euro/recovery-coronavirus/recovery-and-resilience-facility_b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0" name="Rectangle 1062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Freeform: Shape 1064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May be an image of text">
            <a:extLst>
              <a:ext uri="{FF2B5EF4-FFF2-40B4-BE49-F238E27FC236}">
                <a16:creationId xmlns:a16="http://schemas.microsoft.com/office/drawing/2014/main" id="{3CEC065A-F1AB-AEB5-5518-F72C060A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410" y="643467"/>
            <a:ext cx="665201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72" name="Group 1066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068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9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5C0FA0E-B608-648F-2707-315FC70FDE34}"/>
              </a:ext>
            </a:extLst>
          </p:cNvPr>
          <p:cNvSpPr txBox="1"/>
          <p:nvPr/>
        </p:nvSpPr>
        <p:spPr>
          <a:xfrm>
            <a:off x="8878824" y="5215688"/>
            <a:ext cx="3200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>
                <a:solidFill>
                  <a:schemeClr val="accent4"/>
                </a:solidFill>
              </a:rPr>
              <a:t>Марияна Хамънова изпълнителен директор Клийнтех България</a:t>
            </a:r>
          </a:p>
        </p:txBody>
      </p:sp>
      <p:pic>
        <p:nvPicPr>
          <p:cNvPr id="1028" name="Picture 4" descr="Начало – CleanTech Bulgaria">
            <a:extLst>
              <a:ext uri="{FF2B5EF4-FFF2-40B4-BE49-F238E27FC236}">
                <a16:creationId xmlns:a16="http://schemas.microsoft.com/office/drawing/2014/main" id="{6EF660B9-5F5E-53EA-59F1-46A35B039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918" y="2689189"/>
            <a:ext cx="2096402" cy="52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5779B3-E1B3-B41A-C40A-D76742E9BCDC}"/>
              </a:ext>
            </a:extLst>
          </p:cNvPr>
          <p:cNvSpPr txBox="1"/>
          <p:nvPr/>
        </p:nvSpPr>
        <p:spPr>
          <a:xfrm>
            <a:off x="9114721" y="3461362"/>
            <a:ext cx="28859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800" b="1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Ролята на цифровите и зелени умения в строителния сектор – предпоставки за устойчив преход</a:t>
            </a:r>
            <a:endParaRPr lang="bg-BG" sz="18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12923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0786" y="1340883"/>
            <a:ext cx="7339391" cy="5058589"/>
            <a:chOff x="0" y="789431"/>
            <a:chExt cx="6517005" cy="4354195"/>
          </a:xfrm>
        </p:grpSpPr>
        <p:sp>
          <p:nvSpPr>
            <p:cNvPr id="3" name="object 3"/>
            <p:cNvSpPr/>
            <p:nvPr/>
          </p:nvSpPr>
          <p:spPr>
            <a:xfrm>
              <a:off x="0" y="4372355"/>
              <a:ext cx="6517005" cy="771525"/>
            </a:xfrm>
            <a:custGeom>
              <a:avLst/>
              <a:gdLst/>
              <a:ahLst/>
              <a:cxnLst/>
              <a:rect l="l" t="t" r="r" b="b"/>
              <a:pathLst>
                <a:path w="6517005" h="771525">
                  <a:moveTo>
                    <a:pt x="6516624" y="0"/>
                  </a:moveTo>
                  <a:lnTo>
                    <a:pt x="0" y="0"/>
                  </a:lnTo>
                  <a:lnTo>
                    <a:pt x="0" y="771143"/>
                  </a:lnTo>
                  <a:lnTo>
                    <a:pt x="6516624" y="771143"/>
                  </a:lnTo>
                  <a:lnTo>
                    <a:pt x="6516624" y="0"/>
                  </a:lnTo>
                  <a:close/>
                </a:path>
              </a:pathLst>
            </a:custGeom>
            <a:solidFill>
              <a:srgbClr val="FFF3D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94003"/>
              <a:ext cx="3890009" cy="202158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5175" y="789431"/>
              <a:ext cx="3678936" cy="17282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1687" y="2723401"/>
              <a:ext cx="3053334" cy="23172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9160" y="2718815"/>
              <a:ext cx="2759964" cy="20238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0119" y="4747260"/>
              <a:ext cx="2106930" cy="3962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9452" y="4739640"/>
              <a:ext cx="2266950" cy="40385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307591" y="4742687"/>
              <a:ext cx="1813560" cy="260985"/>
            </a:xfrm>
            <a:custGeom>
              <a:avLst/>
              <a:gdLst/>
              <a:ahLst/>
              <a:cxnLst/>
              <a:rect l="l" t="t" r="r" b="b"/>
              <a:pathLst>
                <a:path w="1813560" h="260985">
                  <a:moveTo>
                    <a:pt x="1813560" y="0"/>
                  </a:moveTo>
                  <a:lnTo>
                    <a:pt x="0" y="0"/>
                  </a:lnTo>
                  <a:lnTo>
                    <a:pt x="0" y="260604"/>
                  </a:lnTo>
                  <a:lnTo>
                    <a:pt x="1813560" y="260604"/>
                  </a:lnTo>
                  <a:lnTo>
                    <a:pt x="18135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606980" y="5953186"/>
            <a:ext cx="2553019" cy="2641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600" spc="-7" dirty="0">
                <a:solidFill>
                  <a:srgbClr val="001F5F"/>
                </a:solidFill>
                <a:latin typeface="Calibri"/>
                <a:cs typeface="Calibri"/>
              </a:rPr>
              <a:t>European</a:t>
            </a:r>
            <a:r>
              <a:rPr sz="1600" spc="-33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7" dirty="0">
                <a:solidFill>
                  <a:srgbClr val="001F5F"/>
                </a:solidFill>
                <a:latin typeface="Calibri"/>
                <a:cs typeface="Calibri"/>
              </a:rPr>
              <a:t>Education</a:t>
            </a:r>
            <a:r>
              <a:rPr sz="1600" spc="-4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7" dirty="0">
                <a:solidFill>
                  <a:srgbClr val="001F5F"/>
                </a:solidFill>
                <a:latin typeface="Calibri"/>
                <a:cs typeface="Calibri"/>
              </a:rPr>
              <a:t>Area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208153" y="2000421"/>
            <a:ext cx="6278187" cy="3832826"/>
            <a:chOff x="2071116" y="1095755"/>
            <a:chExt cx="5911850" cy="3556635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71116" y="1100340"/>
              <a:ext cx="5857494" cy="355168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18588" y="1095755"/>
              <a:ext cx="5564123" cy="3258312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9375298" y="6030029"/>
            <a:ext cx="2127673" cy="50973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lang="bg-BG" sz="1067" b="1" i="1" dirty="0">
                <a:latin typeface="Arial"/>
                <a:cs typeface="Arial"/>
              </a:rPr>
              <a:t>Линк към брошурата </a:t>
            </a:r>
            <a:r>
              <a:rPr sz="1067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11"/>
              </a:rPr>
              <a:t>Vocational </a:t>
            </a:r>
            <a:r>
              <a:rPr sz="1067" u="sng" spc="-7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11"/>
              </a:rPr>
              <a:t>education</a:t>
            </a:r>
            <a:r>
              <a:rPr sz="1067" u="sng" spc="27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sz="1067" u="sng" spc="-7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11"/>
              </a:rPr>
              <a:t>and</a:t>
            </a:r>
            <a:r>
              <a:rPr sz="1067" u="sng" spc="13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sz="1067" u="sng" spc="-7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11"/>
              </a:rPr>
              <a:t>training: </a:t>
            </a:r>
            <a:r>
              <a:rPr sz="1067" dirty="0">
                <a:solidFill>
                  <a:srgbClr val="0462C1"/>
                </a:solidFill>
                <a:latin typeface="Arial MT"/>
                <a:cs typeface="Arial MT"/>
                <a:hlinkClick r:id="rId11"/>
              </a:rPr>
              <a:t> </a:t>
            </a:r>
            <a:r>
              <a:rPr sz="1067" i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11"/>
              </a:rPr>
              <a:t>Skills</a:t>
            </a:r>
            <a:r>
              <a:rPr sz="1067" i="1" u="sng" spc="-53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11"/>
              </a:rPr>
              <a:t> </a:t>
            </a:r>
            <a:r>
              <a:rPr sz="1067" i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11"/>
              </a:rPr>
              <a:t>for</a:t>
            </a:r>
            <a:r>
              <a:rPr sz="1067" i="1" u="sng" spc="-7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11"/>
              </a:rPr>
              <a:t> </a:t>
            </a:r>
            <a:r>
              <a:rPr sz="1067" i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11"/>
              </a:rPr>
              <a:t>today</a:t>
            </a:r>
            <a:r>
              <a:rPr sz="1067" i="1" u="sng" spc="-7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11"/>
              </a:rPr>
              <a:t> </a:t>
            </a:r>
            <a:r>
              <a:rPr sz="1067" i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11"/>
              </a:rPr>
              <a:t>and for</a:t>
            </a:r>
            <a:r>
              <a:rPr sz="1067" i="1" u="sng" spc="-7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11"/>
              </a:rPr>
              <a:t> </a:t>
            </a:r>
            <a:r>
              <a:rPr sz="1067" i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11"/>
              </a:rPr>
              <a:t>the future</a:t>
            </a:r>
            <a:endParaRPr sz="1067" dirty="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111884" y="1268605"/>
            <a:ext cx="3637280" cy="4896272"/>
            <a:chOff x="6348984" y="536448"/>
            <a:chExt cx="2727960" cy="3672204"/>
          </a:xfrm>
        </p:grpSpPr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48984" y="541020"/>
              <a:ext cx="2673858" cy="366750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96456" y="536448"/>
              <a:ext cx="2380488" cy="3374136"/>
            </a:xfrm>
            <a:prstGeom prst="rect">
              <a:avLst/>
            </a:prstGeom>
          </p:spPr>
        </p:pic>
      </p:grpSp>
      <p:pic>
        <p:nvPicPr>
          <p:cNvPr id="11" name="Picture 4" descr="Начало – CleanTech Bulgaria">
            <a:extLst>
              <a:ext uri="{FF2B5EF4-FFF2-40B4-BE49-F238E27FC236}">
                <a16:creationId xmlns:a16="http://schemas.microsoft.com/office/drawing/2014/main" id="{C826967E-EEFB-509E-9C84-8001961A2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901" y="279418"/>
            <a:ext cx="2096402" cy="52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5812F980-07C7-D16E-B4EF-C637CCCA8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1287" y="365718"/>
            <a:ext cx="6033893" cy="669115"/>
          </a:xfrm>
        </p:spPr>
        <p:txBody>
          <a:bodyPr>
            <a:normAutofit fontScale="90000"/>
          </a:bodyPr>
          <a:lstStyle/>
          <a:p>
            <a:r>
              <a:rPr lang="en-BG" dirty="0"/>
              <a:t>С</a:t>
            </a:r>
            <a:r>
              <a:rPr lang="bg-BG" dirty="0" err="1"/>
              <a:t>тратегическа</a:t>
            </a:r>
            <a:r>
              <a:rPr lang="bg-BG" dirty="0"/>
              <a:t> рамка</a:t>
            </a:r>
            <a:endParaRPr lang="en-BG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18C6D-C062-736B-4859-CB45116AE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>
                <a:solidFill>
                  <a:srgbClr val="39A29A"/>
                </a:solidFill>
                <a:effectLst/>
                <a:latin typeface="FF-Arial-BoldMT"/>
              </a:rPr>
              <a:t>Зелени и цифрови умения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3E882-09C0-D55F-55B7-2FFD9350C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810"/>
            <a:ext cx="10515600" cy="4716153"/>
          </a:xfrm>
        </p:spPr>
        <p:txBody>
          <a:bodyPr>
            <a:noAutofit/>
          </a:bodyPr>
          <a:lstStyle/>
          <a:p>
            <a:pPr marL="0" indent="0" algn="l" fontAlgn="base">
              <a:buNone/>
            </a:pPr>
            <a:r>
              <a:rPr lang="bg-BG" sz="2000" dirty="0">
                <a:solidFill>
                  <a:srgbClr val="3C3C3B"/>
                </a:solidFill>
                <a:effectLst/>
                <a:cs typeface="Arial" panose="020B0604020202020204" pitchFamily="34" charset="0"/>
              </a:rPr>
              <a:t>ЕС изтъкна значението на действията, насърчаващи двойния зелен и цифров преход. Двата прехода са в центъра на политическата програма на Комисията, за което свидетелстват Европейската програма за умения до 2020 г., Планът за действие за цифрово образование и Европейския зелен пакт.</a:t>
            </a:r>
          </a:p>
          <a:p>
            <a:pPr algn="l" fontAlgn="base"/>
            <a:r>
              <a:rPr lang="bg-BG" sz="2000" dirty="0">
                <a:solidFill>
                  <a:srgbClr val="3C3C3B"/>
                </a:solidFill>
                <a:effectLst/>
                <a:cs typeface="Arial" panose="020B0604020202020204" pitchFamily="34" charset="0"/>
              </a:rPr>
              <a:t>Институциите и системите за професионално образование и обучение са в състояние да улеснят повишаването на квалификацията и преквалификацията, които са съществено условие за справедлив и приобщаващ преход.</a:t>
            </a:r>
          </a:p>
          <a:p>
            <a:pPr algn="l" fontAlgn="base"/>
            <a:r>
              <a:rPr lang="bg-BG" sz="2000" dirty="0">
                <a:solidFill>
                  <a:srgbClr val="3C3C3B"/>
                </a:solidFill>
                <a:effectLst/>
                <a:cs typeface="Arial" panose="020B0604020202020204" pitchFamily="34" charset="0"/>
              </a:rPr>
              <a:t>Еразъм+ и </a:t>
            </a:r>
            <a:r>
              <a:rPr lang="bg-BG" sz="2000" u="none" strike="noStrike" dirty="0">
                <a:solidFill>
                  <a:srgbClr val="224496"/>
                </a:solidFill>
                <a:effectLst/>
                <a:cs typeface="Arial" panose="020B0604020202020204" pitchFamily="34" charset="0"/>
                <a:hlinkClick r:id="rId2"/>
              </a:rPr>
              <a:t>Механизмът за възстановяване и устойчивост</a:t>
            </a:r>
            <a:r>
              <a:rPr lang="bg-BG" sz="2000" dirty="0">
                <a:solidFill>
                  <a:srgbClr val="3C3C3B"/>
                </a:solidFill>
                <a:effectLst/>
                <a:cs typeface="Arial" panose="020B0604020202020204" pitchFamily="34" charset="0"/>
              </a:rPr>
              <a:t> (част от </a:t>
            </a:r>
            <a:r>
              <a:rPr lang="en-GB" sz="2000" dirty="0" err="1">
                <a:solidFill>
                  <a:srgbClr val="3C3C3B"/>
                </a:solidFill>
                <a:effectLst/>
                <a:cs typeface="Arial" panose="020B0604020202020204" pitchFamily="34" charset="0"/>
              </a:rPr>
              <a:t>NextGenerationEU</a:t>
            </a:r>
            <a:r>
              <a:rPr lang="en-GB" sz="2000" dirty="0">
                <a:solidFill>
                  <a:srgbClr val="3C3C3B"/>
                </a:solidFill>
                <a:effectLst/>
                <a:cs typeface="Arial" panose="020B0604020202020204" pitchFamily="34" charset="0"/>
              </a:rPr>
              <a:t>) </a:t>
            </a:r>
            <a:r>
              <a:rPr lang="bg-BG" sz="2000" dirty="0">
                <a:solidFill>
                  <a:srgbClr val="3C3C3B"/>
                </a:solidFill>
                <a:effectLst/>
                <a:cs typeface="Arial" panose="020B0604020202020204" pitchFamily="34" charset="0"/>
              </a:rPr>
              <a:t>могат да бъдат използвани за подготовка на хората чрез ПОО за възможностите на пазара на труда, произтичащи от двойния преход.</a:t>
            </a:r>
          </a:p>
          <a:p>
            <a:pPr algn="l" fontAlgn="base"/>
            <a:r>
              <a:rPr lang="bg-BG" sz="2000" dirty="0">
                <a:solidFill>
                  <a:srgbClr val="3C3C3B"/>
                </a:solidFill>
                <a:effectLst/>
                <a:cs typeface="Arial" panose="020B0604020202020204" pitchFamily="34" charset="0"/>
              </a:rPr>
              <a:t>Освен това ще продължат да се насърчават интензивните курсове за обучение в областта на цифровите технологии, а </a:t>
            </a:r>
            <a:r>
              <a:rPr lang="en-GB" sz="2000" dirty="0" err="1">
                <a:solidFill>
                  <a:srgbClr val="3C3C3B"/>
                </a:solidFill>
                <a:effectLst/>
                <a:cs typeface="Arial" panose="020B0604020202020204" pitchFamily="34" charset="0"/>
              </a:rPr>
              <a:t>DigComp</a:t>
            </a:r>
            <a:r>
              <a:rPr lang="en-GB" sz="2000" dirty="0">
                <a:solidFill>
                  <a:srgbClr val="3C3C3B"/>
                </a:solidFill>
                <a:effectLst/>
                <a:cs typeface="Arial" panose="020B0604020202020204" pitchFamily="34" charset="0"/>
              </a:rPr>
              <a:t> (</a:t>
            </a:r>
            <a:r>
              <a:rPr lang="bg-BG" sz="2000" dirty="0">
                <a:solidFill>
                  <a:srgbClr val="3C3C3B"/>
                </a:solidFill>
                <a:effectLst/>
                <a:cs typeface="Arial" panose="020B0604020202020204" pitchFamily="34" charset="0"/>
              </a:rPr>
              <a:t>рамката на ЕС за цифрова компетентност) ще бъде актуализирана, за да отрази новите и нововъзникващите технологични постижения, като изкуствения интелект, „</a:t>
            </a:r>
            <a:r>
              <a:rPr lang="bg-BG" sz="2000" dirty="0" err="1">
                <a:solidFill>
                  <a:srgbClr val="3C3C3B"/>
                </a:solidFill>
                <a:effectLst/>
                <a:cs typeface="Arial" panose="020B0604020202020204" pitchFamily="34" charset="0"/>
              </a:rPr>
              <a:t>информатизацията</a:t>
            </a:r>
            <a:r>
              <a:rPr lang="bg-BG" sz="2000" dirty="0">
                <a:solidFill>
                  <a:srgbClr val="3C3C3B"/>
                </a:solidFill>
                <a:effectLst/>
                <a:cs typeface="Arial" panose="020B0604020202020204" pitchFamily="34" charset="0"/>
              </a:rPr>
              <a:t>“ на всички аспекти на живота и зелените умения. Подобна </a:t>
            </a:r>
            <a:r>
              <a:rPr lang="bg-BG" sz="2000" u="none" strike="noStrike" dirty="0">
                <a:solidFill>
                  <a:srgbClr val="224496"/>
                </a:solidFill>
                <a:effectLst/>
                <a:cs typeface="Arial" panose="020B0604020202020204" pitchFamily="34" charset="0"/>
                <a:hlinkClick r:id="rId3"/>
              </a:rPr>
              <a:t>рамка за компетентност в областта на устойчивото развитие</a:t>
            </a:r>
            <a:r>
              <a:rPr lang="bg-BG" sz="2000" dirty="0">
                <a:solidFill>
                  <a:srgbClr val="3C3C3B"/>
                </a:solidFill>
                <a:effectLst/>
                <a:cs typeface="Arial" panose="020B0604020202020204" pitchFamily="34" charset="0"/>
              </a:rPr>
              <a:t> бе разработена, за да се постигне общо разбиране за ключовите компетентности, необходими за зеления преход.</a:t>
            </a:r>
            <a:br>
              <a:rPr lang="bg-BG" sz="2000" dirty="0">
                <a:solidFill>
                  <a:srgbClr val="3C3C3B"/>
                </a:solidFill>
                <a:effectLst/>
                <a:cs typeface="Arial" panose="020B0604020202020204" pitchFamily="34" charset="0"/>
              </a:rPr>
            </a:br>
            <a:endParaRPr lang="bg-BG" sz="2000" dirty="0">
              <a:solidFill>
                <a:srgbClr val="3C3C3B"/>
              </a:solidFill>
              <a:effectLst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BG" sz="2000" dirty="0">
              <a:cs typeface="Arial" panose="020B0604020202020204" pitchFamily="34" charset="0"/>
            </a:endParaRPr>
          </a:p>
        </p:txBody>
      </p:sp>
      <p:pic>
        <p:nvPicPr>
          <p:cNvPr id="4" name="Picture 4" descr="Начало – CleanTech Bulgaria">
            <a:extLst>
              <a:ext uri="{FF2B5EF4-FFF2-40B4-BE49-F238E27FC236}">
                <a16:creationId xmlns:a16="http://schemas.microsoft.com/office/drawing/2014/main" id="{FB429AF4-F7E3-0F70-BB95-4BFCD383C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901" y="279418"/>
            <a:ext cx="2096402" cy="52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701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88B1EF-1E42-258A-3E68-18DA52C4C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457200"/>
            <a:ext cx="4537747" cy="19293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dirty="0" err="1"/>
              <a:t>Сертификационна</a:t>
            </a:r>
            <a:r>
              <a:rPr lang="en-US" sz="3000" dirty="0"/>
              <a:t> </a:t>
            </a:r>
            <a:r>
              <a:rPr lang="en-US" sz="3000" dirty="0" err="1"/>
              <a:t>рамка</a:t>
            </a:r>
            <a:r>
              <a:rPr lang="en-US" sz="3000" dirty="0"/>
              <a:t> </a:t>
            </a:r>
            <a:r>
              <a:rPr lang="en-US" sz="3000" dirty="0" err="1"/>
              <a:t>за</a:t>
            </a:r>
            <a:r>
              <a:rPr lang="en-US" sz="3000" dirty="0"/>
              <a:t> </a:t>
            </a:r>
            <a:r>
              <a:rPr lang="en-US" sz="3000" dirty="0" err="1"/>
              <a:t>зелени</a:t>
            </a:r>
            <a:r>
              <a:rPr lang="en-US" sz="3000" dirty="0"/>
              <a:t> </a:t>
            </a:r>
            <a:r>
              <a:rPr lang="en-US" sz="3000" dirty="0" err="1"/>
              <a:t>и</a:t>
            </a:r>
            <a:r>
              <a:rPr lang="en-US" sz="3000" dirty="0"/>
              <a:t> </a:t>
            </a:r>
            <a:r>
              <a:rPr lang="en-US" sz="3000" dirty="0" err="1"/>
              <a:t>цифрови</a:t>
            </a:r>
            <a:r>
              <a:rPr lang="en-US" sz="3000" dirty="0"/>
              <a:t> </a:t>
            </a:r>
            <a:r>
              <a:rPr lang="en-US" sz="3000" dirty="0" err="1"/>
              <a:t>знания</a:t>
            </a:r>
            <a:r>
              <a:rPr lang="en-US" sz="3000" dirty="0"/>
              <a:t> </a:t>
            </a:r>
            <a:r>
              <a:rPr lang="bg-BG" sz="3000" dirty="0"/>
              <a:t>и умения</a:t>
            </a:r>
            <a:r>
              <a:rPr lang="en-US" sz="3000" dirty="0"/>
              <a:t> </a:t>
            </a:r>
            <a:r>
              <a:rPr lang="en-US" sz="3000" dirty="0" err="1"/>
              <a:t>в</a:t>
            </a:r>
            <a:r>
              <a:rPr lang="en-US" sz="3000" dirty="0"/>
              <a:t> </a:t>
            </a:r>
            <a:r>
              <a:rPr lang="en-US" sz="3000" dirty="0" err="1"/>
              <a:t>строителството</a:t>
            </a:r>
            <a:endParaRPr lang="en-US" sz="3000" dirty="0"/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8A84DE-045F-99D4-06B5-FE975B28FB43}"/>
              </a:ext>
            </a:extLst>
          </p:cNvPr>
          <p:cNvSpPr txBox="1"/>
          <p:nvPr/>
        </p:nvSpPr>
        <p:spPr>
          <a:xfrm>
            <a:off x="5462186" y="457200"/>
            <a:ext cx="6201955" cy="1929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err="1"/>
              <a:t>BuildSkills</a:t>
            </a:r>
            <a:r>
              <a:rPr lang="en-US" dirty="0"/>
              <a:t> Academy </a:t>
            </a:r>
            <a:r>
              <a:rPr lang="en-US" dirty="0" err="1"/>
              <a:t>представлява</a:t>
            </a:r>
            <a:r>
              <a:rPr lang="en-US" dirty="0"/>
              <a:t> </a:t>
            </a:r>
            <a:r>
              <a:rPr lang="en-US" dirty="0" err="1"/>
              <a:t>структуриран</a:t>
            </a:r>
            <a:r>
              <a:rPr lang="en-US" dirty="0"/>
              <a:t> </a:t>
            </a:r>
            <a:r>
              <a:rPr lang="en-US" dirty="0" err="1"/>
              <a:t>набор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дейности</a:t>
            </a:r>
            <a:r>
              <a:rPr lang="en-US" dirty="0"/>
              <a:t>, </a:t>
            </a:r>
            <a:r>
              <a:rPr lang="en-US" dirty="0" err="1"/>
              <a:t>групирани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три</a:t>
            </a:r>
            <a:r>
              <a:rPr lang="en-US" dirty="0"/>
              <a:t> </a:t>
            </a:r>
            <a:r>
              <a:rPr lang="en-US" dirty="0" err="1"/>
              <a:t>стълба</a:t>
            </a:r>
            <a:r>
              <a:rPr lang="en-US" dirty="0"/>
              <a:t>, </a:t>
            </a:r>
            <a:r>
              <a:rPr lang="en-US" dirty="0" err="1"/>
              <a:t>които</a:t>
            </a:r>
            <a:r>
              <a:rPr lang="en-US" dirty="0"/>
              <a:t> </a:t>
            </a:r>
            <a:r>
              <a:rPr lang="en-US" dirty="0" err="1"/>
              <a:t>образуват</a:t>
            </a:r>
            <a:r>
              <a:rPr lang="en-US" dirty="0"/>
              <a:t> </a:t>
            </a:r>
            <a:r>
              <a:rPr lang="en-US" dirty="0" err="1"/>
              <a:t>съгласуван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цялостен</a:t>
            </a:r>
            <a:r>
              <a:rPr lang="en-US" dirty="0"/>
              <a:t> </a:t>
            </a:r>
            <a:r>
              <a:rPr lang="en-US" dirty="0" err="1"/>
              <a:t>процес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изпълнение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проекта</a:t>
            </a:r>
            <a:endParaRPr lang="en-US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Създаване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методологията</a:t>
            </a:r>
            <a:r>
              <a:rPr lang="en-US" dirty="0"/>
              <a:t> </a:t>
            </a:r>
            <a:r>
              <a:rPr lang="en-US" dirty="0" err="1"/>
              <a:t>BuildEnrichedSkills</a:t>
            </a:r>
            <a:r>
              <a:rPr lang="en-US" dirty="0"/>
              <a:t>;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Създаване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Сертификационната</a:t>
            </a:r>
            <a:r>
              <a:rPr lang="en-US" dirty="0"/>
              <a:t> </a:t>
            </a:r>
            <a:r>
              <a:rPr lang="en-US" dirty="0" err="1"/>
              <a:t>рамка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зелени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дигитални</a:t>
            </a:r>
            <a:r>
              <a:rPr lang="en-US" dirty="0"/>
              <a:t>  </a:t>
            </a:r>
            <a:r>
              <a:rPr lang="en-US" dirty="0" err="1"/>
              <a:t>умения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компетенции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строителния</a:t>
            </a:r>
            <a:r>
              <a:rPr lang="en-US" dirty="0"/>
              <a:t> </a:t>
            </a:r>
            <a:r>
              <a:rPr lang="en-US" dirty="0" err="1"/>
              <a:t>сектор</a:t>
            </a:r>
            <a:r>
              <a:rPr lang="en-US" dirty="0"/>
              <a:t>;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Обучения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различни</a:t>
            </a:r>
            <a:r>
              <a:rPr lang="en-US" dirty="0"/>
              <a:t> </a:t>
            </a:r>
            <a:r>
              <a:rPr lang="en-US" dirty="0" err="1"/>
              <a:t>експерти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строителството</a:t>
            </a:r>
            <a:endParaRPr lang="en-US" dirty="0"/>
          </a:p>
        </p:txBody>
      </p:sp>
      <p:pic>
        <p:nvPicPr>
          <p:cNvPr id="4" name="Picture 3" descr="A picture containing text, screenshot, businesscard, font&#10;&#10;Description automatically generated">
            <a:extLst>
              <a:ext uri="{FF2B5EF4-FFF2-40B4-BE49-F238E27FC236}">
                <a16:creationId xmlns:a16="http://schemas.microsoft.com/office/drawing/2014/main" id="{790DA05D-36D7-03A6-DBD7-5534B81F06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2" r="10351"/>
          <a:stretch/>
        </p:blipFill>
        <p:spPr>
          <a:xfrm>
            <a:off x="1232116" y="2569464"/>
            <a:ext cx="3936567" cy="3678936"/>
          </a:xfrm>
          <a:prstGeom prst="rect">
            <a:avLst/>
          </a:prstGeom>
        </p:spPr>
      </p:pic>
      <p:pic>
        <p:nvPicPr>
          <p:cNvPr id="6" name="Content Placeholder 5" descr="A yellow triangle with black text&#10;&#10;Description automatically generated">
            <a:extLst>
              <a:ext uri="{FF2B5EF4-FFF2-40B4-BE49-F238E27FC236}">
                <a16:creationId xmlns:a16="http://schemas.microsoft.com/office/drawing/2014/main" id="{39F04714-3825-7FD8-7B27-9B31C0D845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2647043"/>
            <a:ext cx="4794990" cy="3296556"/>
          </a:xfrm>
          <a:prstGeom prst="rect">
            <a:avLst/>
          </a:prstGeom>
        </p:spPr>
      </p:pic>
      <p:pic>
        <p:nvPicPr>
          <p:cNvPr id="9" name="Picture 2" descr="Co-Funded-By-the-EU-transparent-background – Assembly of ...">
            <a:extLst>
              <a:ext uri="{FF2B5EF4-FFF2-40B4-BE49-F238E27FC236}">
                <a16:creationId xmlns:a16="http://schemas.microsoft.com/office/drawing/2014/main" id="{D7498820-F1B5-C466-FD32-2F9CF2DC9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075" y="6157153"/>
            <a:ext cx="1796472" cy="48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513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with different logos&#10;&#10;Description automatically generated">
            <a:extLst>
              <a:ext uri="{FF2B5EF4-FFF2-40B4-BE49-F238E27FC236}">
                <a16:creationId xmlns:a16="http://schemas.microsoft.com/office/drawing/2014/main" id="{57B02765-5750-FBA8-822F-DD2757DAA5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9086" cy="6906986"/>
          </a:xfrm>
        </p:spPr>
      </p:pic>
      <p:pic>
        <p:nvPicPr>
          <p:cNvPr id="1026" name="Picture 2" descr="Co-Funded-By-the-EU-transparent-background – Assembly of ...">
            <a:extLst>
              <a:ext uri="{FF2B5EF4-FFF2-40B4-BE49-F238E27FC236}">
                <a16:creationId xmlns:a16="http://schemas.microsoft.com/office/drawing/2014/main" id="{646F7B72-20D0-20A0-8C3B-14DCF45C3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7" y="6203874"/>
            <a:ext cx="1796472" cy="48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460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300</Words>
  <Application>Microsoft Macintosh PowerPoint</Application>
  <PresentationFormat>Widescreen</PresentationFormat>
  <Paragraphs>16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MT</vt:lpstr>
      <vt:lpstr>Calibri</vt:lpstr>
      <vt:lpstr>Calibri Light</vt:lpstr>
      <vt:lpstr>FF-Arial-BoldMT</vt:lpstr>
      <vt:lpstr>Office Theme</vt:lpstr>
      <vt:lpstr>PowerPoint Presentation</vt:lpstr>
      <vt:lpstr>Стратегическа рамка</vt:lpstr>
      <vt:lpstr>Зелени и цифрови умения</vt:lpstr>
      <vt:lpstr>Сертификационна рамка за зелени и цифрови знания и умения в строителството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Mariyana Hamanova</dc:creator>
  <cp:lastModifiedBy>Mariyana Hamanova</cp:lastModifiedBy>
  <cp:revision>3</cp:revision>
  <dcterms:created xsi:type="dcterms:W3CDTF">2023-07-27T15:07:50Z</dcterms:created>
  <dcterms:modified xsi:type="dcterms:W3CDTF">2023-07-28T06:09:34Z</dcterms:modified>
</cp:coreProperties>
</file>